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4" r:id="rId5"/>
    <p:sldId id="275" r:id="rId6"/>
    <p:sldId id="27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03A58C-3A0F-4919-9B55-B402AB56B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FA7BF9D-8E6D-4BC6-B2CA-219887049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00CA36-0BF3-4FB5-A74E-6B55DB08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BA8B94-897E-40B6-B9BC-7134D588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B2B725-1CE5-4E80-98C7-17B20936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29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ECF7DE-C51F-493F-9636-470640DC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36F761-5DA7-407B-9C00-CCDAC84EE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8A8283-F04F-469A-A907-FDCF8E56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68DDE6-92D8-4269-860F-066885C3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C2442-E237-4A9A-A6E0-707BFFE9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33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951345-A59E-476F-AA9C-CA634E5A4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37DC96-4C3B-4ED5-B39C-54C80774A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39BDED-7916-4FF0-84F5-8016F5641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0C07B6-2F6F-4A7B-A76F-9C841681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1A27CF-5916-4367-BE66-684C95A6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2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76B2B4-E2C5-4A89-878B-036DD340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87FF91-6020-4525-AE3C-50EE4C628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D37890-B066-4504-8D19-434B68D0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0A1A7-0F86-491E-BC33-F87B92E0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D4AD4F-FEE4-4821-8426-56A4F804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211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759089-0D3D-47E1-A82C-0856EC95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10132B6-C114-4710-83E8-A9EA08400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D4E609-BC6A-4EA1-96D3-22A0BBA8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965B5-B02A-491B-9207-E00A53B6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988043-B084-4FF5-B1FC-C7F1941B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5DED60-D5F3-46D2-BA9D-3A81E7FC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1E0447-3B0F-4F0B-855E-583D2B1B9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14FFECF-EF40-46B7-8543-597C7D562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1FC254-52F0-40CD-9966-CE13176D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0686BA-04BD-437C-A942-FF32FA46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EF0410-C778-495A-8C0D-BD0317EE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50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2771AF-555C-461D-AF17-D2BBEF58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F07F54-5B9F-4952-A0F5-0A779F2D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A644A6-C9D7-4055-ABA8-4D3F341AC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8A3C97-B7E6-4E11-801C-B0A421A3C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1D0612-7902-4366-B9EF-9F351EC9F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63F88E-46A5-47A7-95C2-31E7A688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324950-7BBA-4CDF-9DD5-2CCDFF21C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EC981BD-10D2-4F62-8A06-42A933A0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70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F4DB9-C1CB-4466-A466-E50306E1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1C21BA8-8E3D-41C0-A6CF-73B5CE39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6A1BE9D-4856-4E51-9D70-15CFCFA1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3F91ED-9E64-4BEA-9CB4-2DB61647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66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1036BDE-6FD7-4B1C-A125-B6447542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E4AACD-CE1A-4421-B769-43BA2469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BD7160-9721-41ED-BDC9-24576088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33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F13B5C-A4C9-48AC-9281-A89306DF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5E080B-8346-48C5-B8B2-280791312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6CC749A-2BB2-4780-9FE9-C3CFAE3E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94EED-3929-4D87-9B26-BFF5EFA6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D9DB27-79ED-45D7-8AA4-7F91B96D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1FCDF2-9395-4AE9-BACB-E8AB1054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74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1A01F9-D083-4BD7-9483-1CB6FED0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C8778B-FF7C-4051-A6F1-9D18ACC67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7C1CB-1F04-4F07-9904-9F61D2A84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75E505-361B-4F66-8779-0AB0CAA1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6F975F-182D-4669-AECA-C7EA96DB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5161A2-254E-45D1-84D9-C8D4B448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92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3FB40B-628A-4C76-BBE3-5533B81C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2F27AB-EF03-43D3-A6ED-599ABEDF7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50B14C-ECFF-4D92-9CC0-91FF1B734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27B14-3BA6-4E11-9999-367E2B09BBE2}" type="datetimeFigureOut">
              <a:rPr lang="ko-KR" altLang="en-US" smtClean="0"/>
              <a:t>2023-01-16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BC34EF-B681-4071-AD34-75FB5B898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ABEED5-F0DA-4B24-9EE4-388EEBCEF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20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D4EC1-181B-4252-99C1-973B84887B00}"/>
              </a:ext>
            </a:extLst>
          </p:cNvPr>
          <p:cNvSpPr txBox="1"/>
          <p:nvPr/>
        </p:nvSpPr>
        <p:spPr>
          <a:xfrm>
            <a:off x="77904" y="6372808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>
                <a:solidFill>
                  <a:schemeClr val="bg1"/>
                </a:solidFill>
              </a:rPr>
              <a:t>에이엠피엠글로벌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1000" dirty="0">
                <a:solidFill>
                  <a:schemeClr val="bg1"/>
                </a:solidFill>
              </a:rPr>
              <a:t>광고컨설팅본부 </a:t>
            </a:r>
            <a:r>
              <a:rPr lang="en-US" altLang="ko-KR" sz="1000" dirty="0">
                <a:solidFill>
                  <a:schemeClr val="bg1"/>
                </a:solidFill>
              </a:rPr>
              <a:t>5</a:t>
            </a:r>
            <a:r>
              <a:rPr lang="ko-KR" altLang="en-US" sz="1000" dirty="0">
                <a:solidFill>
                  <a:schemeClr val="bg1"/>
                </a:solidFill>
              </a:rPr>
              <a:t>팀</a:t>
            </a:r>
            <a:r>
              <a:rPr lang="en-US" altLang="ko-KR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solidFill>
                  <a:schemeClr val="bg1"/>
                </a:solidFill>
              </a:rPr>
              <a:t>김정현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271626" y="2861073"/>
            <a:ext cx="3648756" cy="969496"/>
            <a:chOff x="4271626" y="1900020"/>
            <a:chExt cx="3648756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271626" y="1900020"/>
              <a:ext cx="364875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브랜드 검색광고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Ver.2023.01.16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50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44644D6-ACF4-41E5-9FD8-33C1E9E734B2}"/>
              </a:ext>
            </a:extLst>
          </p:cNvPr>
          <p:cNvCxnSpPr>
            <a:cxnSpLocks/>
          </p:cNvCxnSpPr>
          <p:nvPr/>
        </p:nvCxnSpPr>
        <p:spPr>
          <a:xfrm flipH="1">
            <a:off x="3565320" y="1084313"/>
            <a:ext cx="16777" cy="5874355"/>
          </a:xfrm>
          <a:prstGeom prst="line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CC59451-02D9-4CB5-8822-95E3E9864127}"/>
              </a:ext>
            </a:extLst>
          </p:cNvPr>
          <p:cNvSpPr txBox="1"/>
          <p:nvPr/>
        </p:nvSpPr>
        <p:spPr>
          <a:xfrm>
            <a:off x="1568312" y="1394626"/>
            <a:ext cx="2013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Contents</a:t>
            </a:r>
            <a:endParaRPr lang="ko-KR" altLang="en-US" sz="3200" dirty="0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263E7FAD-0408-4065-8CD2-5726138B3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454" y="355035"/>
            <a:ext cx="1744546" cy="6559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7C22FA-7900-416D-8848-7C6AB9EC7CE9}"/>
              </a:ext>
            </a:extLst>
          </p:cNvPr>
          <p:cNvSpPr txBox="1"/>
          <p:nvPr/>
        </p:nvSpPr>
        <p:spPr>
          <a:xfrm>
            <a:off x="3724280" y="1979401"/>
            <a:ext cx="293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브랜드 키워드</a:t>
            </a: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4E72EDAE-E7B8-4754-B81A-552B35C35959}"/>
              </a:ext>
            </a:extLst>
          </p:cNvPr>
          <p:cNvSpPr/>
          <p:nvPr/>
        </p:nvSpPr>
        <p:spPr>
          <a:xfrm flipV="1">
            <a:off x="3531339" y="2104824"/>
            <a:ext cx="108629" cy="118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98EC81-CFAD-4D36-9538-702E53DA3B2C}"/>
              </a:ext>
            </a:extLst>
          </p:cNvPr>
          <p:cNvSpPr txBox="1"/>
          <p:nvPr/>
        </p:nvSpPr>
        <p:spPr>
          <a:xfrm>
            <a:off x="3724280" y="3038289"/>
            <a:ext cx="357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2. </a:t>
            </a:r>
            <a:r>
              <a:rPr lang="ko-KR" altLang="en-US" dirty="0"/>
              <a:t>노출영역</a:t>
            </a:r>
            <a:endParaRPr lang="en-US" altLang="ko-KR" dirty="0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8C034624-67CB-4F0C-AB4C-59AF09051DB6}"/>
              </a:ext>
            </a:extLst>
          </p:cNvPr>
          <p:cNvSpPr/>
          <p:nvPr/>
        </p:nvSpPr>
        <p:spPr>
          <a:xfrm flipV="1">
            <a:off x="3531339" y="3163712"/>
            <a:ext cx="108629" cy="118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8BCE9B-02E0-4B60-990E-ED8630F0EC81}"/>
              </a:ext>
            </a:extLst>
          </p:cNvPr>
          <p:cNvSpPr txBox="1"/>
          <p:nvPr/>
        </p:nvSpPr>
        <p:spPr>
          <a:xfrm>
            <a:off x="3774615" y="4117102"/>
            <a:ext cx="316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</a:t>
            </a:r>
            <a:r>
              <a:rPr lang="ko-KR" altLang="en-US" dirty="0"/>
              <a:t> 특징</a:t>
            </a:r>
            <a:endParaRPr lang="en-US" altLang="ko-KR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EF5464BA-A106-46F1-AA87-EEABCB8A8CA3}"/>
              </a:ext>
            </a:extLst>
          </p:cNvPr>
          <p:cNvSpPr/>
          <p:nvPr/>
        </p:nvSpPr>
        <p:spPr>
          <a:xfrm flipV="1">
            <a:off x="3531339" y="4242525"/>
            <a:ext cx="108629" cy="118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0D714D4-56F3-45B2-8BB8-01D1AEF1828C}"/>
              </a:ext>
            </a:extLst>
          </p:cNvPr>
          <p:cNvSpPr/>
          <p:nvPr/>
        </p:nvSpPr>
        <p:spPr>
          <a:xfrm>
            <a:off x="-64316" y="-100668"/>
            <a:ext cx="12320632" cy="118725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56371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2801CD-ECF8-4CB2-80F9-C997A601F65A}"/>
              </a:ext>
            </a:extLst>
          </p:cNvPr>
          <p:cNvSpPr txBox="1"/>
          <p:nvPr/>
        </p:nvSpPr>
        <p:spPr>
          <a:xfrm>
            <a:off x="3355596" y="746620"/>
            <a:ext cx="475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브랜드 키워드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7B4995-64ED-4EAB-BE1F-A367890FAF92}"/>
              </a:ext>
            </a:extLst>
          </p:cNvPr>
          <p:cNvSpPr txBox="1"/>
          <p:nvPr/>
        </p:nvSpPr>
        <p:spPr>
          <a:xfrm>
            <a:off x="847288" y="1812022"/>
            <a:ext cx="989405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/>
              <a:t>나의 브랜드와 </a:t>
            </a:r>
            <a:r>
              <a:rPr lang="ko-KR" altLang="en-US" sz="2800" b="1" u="sng" dirty="0">
                <a:solidFill>
                  <a:schemeClr val="accent6"/>
                </a:solidFill>
              </a:rPr>
              <a:t>직접적으로 연관성이 있는 상호명</a:t>
            </a:r>
            <a:r>
              <a:rPr lang="en-US" altLang="ko-KR" sz="2800" b="1" u="sng" dirty="0">
                <a:solidFill>
                  <a:schemeClr val="accent6"/>
                </a:solidFill>
              </a:rPr>
              <a:t>, </a:t>
            </a:r>
            <a:r>
              <a:rPr lang="ko-KR" altLang="en-US" sz="2800" b="1" u="sng" dirty="0">
                <a:solidFill>
                  <a:schemeClr val="accent6"/>
                </a:solidFill>
              </a:rPr>
              <a:t>상품명</a:t>
            </a:r>
            <a:r>
              <a:rPr lang="ko-KR" altLang="en-US" sz="2800" dirty="0"/>
              <a:t> 등 </a:t>
            </a:r>
            <a:endParaRPr lang="en-US" altLang="ko-KR" sz="2800" dirty="0"/>
          </a:p>
          <a:p>
            <a:r>
              <a:rPr lang="ko-KR" altLang="en-US" sz="2800" dirty="0"/>
              <a:t>브랜드 키워드를 통해 광고가 진행되는 것이기</a:t>
            </a:r>
            <a:r>
              <a:rPr lang="en-US" altLang="ko-KR" sz="2800" dirty="0"/>
              <a:t> </a:t>
            </a:r>
            <a:r>
              <a:rPr lang="ko-KR" altLang="en-US" sz="2800" dirty="0"/>
              <a:t>때문에 </a:t>
            </a:r>
            <a:endParaRPr lang="en-US" altLang="ko-KR" sz="2800" dirty="0"/>
          </a:p>
          <a:p>
            <a:r>
              <a:rPr lang="ko-KR" altLang="en-US" sz="2800" b="1" u="sng" dirty="0">
                <a:solidFill>
                  <a:schemeClr val="accent6"/>
                </a:solidFill>
              </a:rPr>
              <a:t>일반 키워드로는 집행이 불가능</a:t>
            </a:r>
            <a:r>
              <a:rPr lang="ko-KR" altLang="en-US" sz="2800" dirty="0"/>
              <a:t>하다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브랜드 키워드는 </a:t>
            </a:r>
            <a:r>
              <a:rPr lang="ko-KR" altLang="en-US" sz="2800" b="1" u="sng" dirty="0">
                <a:solidFill>
                  <a:schemeClr val="accent6"/>
                </a:solidFill>
              </a:rPr>
              <a:t>최대 </a:t>
            </a:r>
            <a:r>
              <a:rPr lang="en-US" altLang="ko-KR" sz="2800" b="1" u="sng" dirty="0">
                <a:solidFill>
                  <a:schemeClr val="accent6"/>
                </a:solidFill>
              </a:rPr>
              <a:t>30</a:t>
            </a:r>
            <a:r>
              <a:rPr lang="ko-KR" altLang="en-US" sz="2800" b="1" u="sng" dirty="0">
                <a:solidFill>
                  <a:schemeClr val="accent6"/>
                </a:solidFill>
              </a:rPr>
              <a:t>개까지</a:t>
            </a:r>
            <a:r>
              <a:rPr lang="ko-KR" altLang="en-US" sz="2800" b="1" dirty="0"/>
              <a:t> </a:t>
            </a:r>
            <a:r>
              <a:rPr lang="ko-KR" altLang="en-US" sz="2800" dirty="0"/>
              <a:t>등록이 가능하며 </a:t>
            </a:r>
            <a:endParaRPr lang="en-US" altLang="ko-KR" sz="2800" dirty="0"/>
          </a:p>
          <a:p>
            <a:r>
              <a:rPr lang="ko-KR" altLang="en-US" sz="2800" dirty="0"/>
              <a:t>글자수는 최대 </a:t>
            </a:r>
            <a:r>
              <a:rPr lang="en-US" altLang="ko-KR" sz="2800" dirty="0"/>
              <a:t>25</a:t>
            </a:r>
            <a:r>
              <a:rPr lang="ko-KR" altLang="en-US" sz="2800" dirty="0"/>
              <a:t>자로 기준이 정해져 있으며</a:t>
            </a:r>
            <a:r>
              <a:rPr lang="en-US" altLang="ko-KR" sz="2800" dirty="0"/>
              <a:t>,</a:t>
            </a:r>
          </a:p>
          <a:p>
            <a:r>
              <a:rPr lang="ko-KR" altLang="en-US" sz="2800" b="1" u="sng" dirty="0">
                <a:solidFill>
                  <a:schemeClr val="accent6"/>
                </a:solidFill>
              </a:rPr>
              <a:t>네이버의 검수를 통과한 키워드에만 </a:t>
            </a:r>
            <a:endParaRPr lang="en-US" altLang="ko-KR" sz="2800" b="1" u="sng" dirty="0">
              <a:solidFill>
                <a:schemeClr val="accent6"/>
              </a:solidFill>
            </a:endParaRPr>
          </a:p>
          <a:p>
            <a:r>
              <a:rPr lang="ko-KR" altLang="en-US" sz="2800" b="1" u="sng" dirty="0">
                <a:solidFill>
                  <a:schemeClr val="accent6"/>
                </a:solidFill>
              </a:rPr>
              <a:t>네이버 브랜드검색 광고 게재가 가능하다</a:t>
            </a:r>
            <a:r>
              <a:rPr lang="en-US" altLang="ko-KR" sz="2800" b="1" u="sng" dirty="0">
                <a:solidFill>
                  <a:schemeClr val="accent6"/>
                </a:solidFill>
              </a:rPr>
              <a:t>.</a:t>
            </a:r>
            <a:endParaRPr lang="ko-KR" altLang="en-US" sz="2800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4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노출 영역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FE4ECB6-7E84-4B69-94A6-7F4DB78766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00" y="1647572"/>
            <a:ext cx="4320000" cy="207157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9DAAC503-A879-472F-8577-7361FC299C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47572"/>
            <a:ext cx="4320000" cy="219157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327BC49-D6FE-42C0-9CA1-86333F320C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00" y="3804904"/>
            <a:ext cx="4320000" cy="305309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73A98A98-B8DD-43F6-A849-FFDF463011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22029"/>
            <a:ext cx="4320000" cy="293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8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특징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EEDF5C-C075-4DDA-90D1-1AB4FE2294A5}"/>
              </a:ext>
            </a:extLst>
          </p:cNvPr>
          <p:cNvSpPr txBox="1"/>
          <p:nvPr/>
        </p:nvSpPr>
        <p:spPr>
          <a:xfrm>
            <a:off x="738231" y="1694575"/>
            <a:ext cx="1066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400" dirty="0"/>
              <a:t>상품 별로 다양한 광고 소재를 활용하여 보다 </a:t>
            </a:r>
            <a:r>
              <a:rPr lang="ko-KR" altLang="en-US" sz="2400" b="1" u="sng" dirty="0">
                <a:solidFill>
                  <a:schemeClr val="accent6"/>
                </a:solidFill>
              </a:rPr>
              <a:t>효과적인 브랜드 이미지를 전달</a:t>
            </a:r>
            <a:r>
              <a:rPr lang="ko-KR" altLang="en-US" sz="2400" dirty="0"/>
              <a:t>할 수 있다</a:t>
            </a:r>
            <a:r>
              <a:rPr lang="en-US" altLang="ko-KR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ko-K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400" dirty="0"/>
              <a:t>이미지</a:t>
            </a:r>
            <a:r>
              <a:rPr lang="en-US" altLang="ko-KR" sz="2400" dirty="0"/>
              <a:t>, </a:t>
            </a:r>
            <a:r>
              <a:rPr lang="ko-KR" altLang="en-US" sz="2400" dirty="0"/>
              <a:t>텍스트</a:t>
            </a:r>
            <a:r>
              <a:rPr lang="en-US" altLang="ko-KR" sz="2400" dirty="0"/>
              <a:t>, </a:t>
            </a:r>
            <a:r>
              <a:rPr lang="ko-KR" altLang="en-US" sz="2400" dirty="0"/>
              <a:t>동영상 등과 함께 최신 브랜드 콘텐츠를 한곳에 모아 노출함으로써 잠재 고객을 대상으로 </a:t>
            </a:r>
            <a:r>
              <a:rPr lang="ko-KR" altLang="en-US" sz="2400" b="1" u="sng" dirty="0">
                <a:solidFill>
                  <a:schemeClr val="accent6"/>
                </a:solidFill>
              </a:rPr>
              <a:t>공격적인 마케팅에 활용할 </a:t>
            </a:r>
            <a:r>
              <a:rPr lang="ko-KR" altLang="en-US" sz="2400" dirty="0"/>
              <a:t>수 있다</a:t>
            </a:r>
            <a:r>
              <a:rPr lang="en-US" altLang="ko-KR"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ko-K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400" dirty="0"/>
              <a:t>광고 소재 내의 클릭하는 각각 위치에 따라 세분화된 </a:t>
            </a:r>
            <a:r>
              <a:rPr lang="en-US" altLang="ko-KR" sz="2400" dirty="0"/>
              <a:t>URL</a:t>
            </a:r>
            <a:r>
              <a:rPr lang="ko-KR" altLang="en-US" sz="2400" dirty="0"/>
              <a:t>로 링크를 설정할 수 있어 세부 카테고리나 주요 상품 페이지로 직접 연결하도록 구성이 가능하며</a:t>
            </a:r>
            <a:r>
              <a:rPr lang="en-US" altLang="ko-KR" sz="2400" dirty="0"/>
              <a:t>, </a:t>
            </a:r>
            <a:r>
              <a:rPr lang="ko-KR" altLang="en-US" sz="2400" dirty="0"/>
              <a:t>이를 통해 </a:t>
            </a:r>
            <a:r>
              <a:rPr lang="ko-KR" altLang="en-US" sz="2400" b="1" u="sng" dirty="0">
                <a:solidFill>
                  <a:schemeClr val="accent6"/>
                </a:solidFill>
              </a:rPr>
              <a:t>구매전환율을 더욱 높일 수 있다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75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769357" y="2861073"/>
            <a:ext cx="2653290" cy="969496"/>
            <a:chOff x="4769357" y="1900020"/>
            <a:chExt cx="2653290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769357" y="1900020"/>
              <a:ext cx="2653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감사합니다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Ver.2023.01.16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AC8C5C1-1351-49D6-98E6-40845398D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78"/>
            <a:ext cx="5125165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1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144</Words>
  <Application>Microsoft Office PowerPoint</Application>
  <PresentationFormat>와이드스크린</PresentationFormat>
  <Paragraphs>26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ampm</dc:creator>
  <cp:lastModifiedBy>ampm</cp:lastModifiedBy>
  <cp:revision>25</cp:revision>
  <dcterms:created xsi:type="dcterms:W3CDTF">2023-01-11T09:21:46Z</dcterms:created>
  <dcterms:modified xsi:type="dcterms:W3CDTF">2023-01-16T01:09:18Z</dcterms:modified>
</cp:coreProperties>
</file>